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6" autoAdjust="0"/>
    <p:restoredTop sz="94761" autoAdjust="0"/>
  </p:normalViewPr>
  <p:slideViewPr>
    <p:cSldViewPr>
      <p:cViewPr varScale="1">
        <p:scale>
          <a:sx n="85" d="100"/>
          <a:sy n="85" d="100"/>
        </p:scale>
        <p:origin x="270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2"/>
          <p:cNvGrpSpPr>
            <a:grpSpLocks/>
          </p:cNvGrpSpPr>
          <p:nvPr/>
        </p:nvGrpSpPr>
        <p:grpSpPr bwMode="auto">
          <a:xfrm>
            <a:off x="503767" y="1676400"/>
            <a:ext cx="11186584" cy="4421188"/>
            <a:chOff x="238" y="1056"/>
            <a:chExt cx="5285" cy="2785"/>
          </a:xfrm>
        </p:grpSpPr>
        <p:grpSp>
          <p:nvGrpSpPr>
            <p:cNvPr id="11267" name="Group 3"/>
            <p:cNvGrpSpPr>
              <a:grpSpLocks/>
            </p:cNvGrpSpPr>
            <p:nvPr/>
          </p:nvGrpSpPr>
          <p:grpSpPr bwMode="auto">
            <a:xfrm>
              <a:off x="238" y="1056"/>
              <a:ext cx="5285" cy="1393"/>
              <a:chOff x="238" y="1056"/>
              <a:chExt cx="5285" cy="1393"/>
            </a:xfrm>
          </p:grpSpPr>
          <p:sp>
            <p:nvSpPr>
              <p:cNvPr id="11268" name="Rectangle 4"/>
              <p:cNvSpPr>
                <a:spLocks noChangeArrowheads="1"/>
              </p:cNvSpPr>
              <p:nvPr/>
            </p:nvSpPr>
            <p:spPr bwMode="auto">
              <a:xfrm>
                <a:off x="243" y="1057"/>
                <a:ext cx="5272" cy="1391"/>
              </a:xfrm>
              <a:prstGeom prst="rect">
                <a:avLst/>
              </a:prstGeom>
              <a:solidFill>
                <a:srgbClr val="EAEAEA">
                  <a:alpha val="50000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2400"/>
              </a:p>
            </p:txBody>
          </p:sp>
          <p:sp>
            <p:nvSpPr>
              <p:cNvPr id="11269" name="Freeform 5"/>
              <p:cNvSpPr>
                <a:spLocks/>
              </p:cNvSpPr>
              <p:nvPr/>
            </p:nvSpPr>
            <p:spPr bwMode="auto">
              <a:xfrm>
                <a:off x="238" y="1056"/>
                <a:ext cx="5273" cy="1393"/>
              </a:xfrm>
              <a:custGeom>
                <a:avLst/>
                <a:gdLst/>
                <a:ahLst/>
                <a:cxnLst>
                  <a:cxn ang="0">
                    <a:pos x="5272" y="0"/>
                  </a:cxn>
                  <a:cxn ang="0">
                    <a:pos x="0" y="0"/>
                  </a:cxn>
                  <a:cxn ang="0">
                    <a:pos x="0" y="1392"/>
                  </a:cxn>
                </a:cxnLst>
                <a:rect l="0" t="0" r="r" b="b"/>
                <a:pathLst>
                  <a:path w="5273" h="1393">
                    <a:moveTo>
                      <a:pt x="5272" y="0"/>
                    </a:moveTo>
                    <a:lnTo>
                      <a:pt x="0" y="0"/>
                    </a:lnTo>
                    <a:lnTo>
                      <a:pt x="0" y="1392"/>
                    </a:lnTo>
                  </a:path>
                </a:pathLst>
              </a:custGeom>
              <a:noFill/>
              <a:ln w="12700" cap="rnd" cmpd="sng">
                <a:solidFill>
                  <a:srgbClr val="B2B2B2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 sz="2400"/>
              </a:p>
            </p:txBody>
          </p:sp>
          <p:sp>
            <p:nvSpPr>
              <p:cNvPr id="11270" name="Freeform 6"/>
              <p:cNvSpPr>
                <a:spLocks/>
              </p:cNvSpPr>
              <p:nvPr/>
            </p:nvSpPr>
            <p:spPr bwMode="auto">
              <a:xfrm>
                <a:off x="250" y="1056"/>
                <a:ext cx="5273" cy="1393"/>
              </a:xfrm>
              <a:custGeom>
                <a:avLst/>
                <a:gdLst/>
                <a:ahLst/>
                <a:cxnLst>
                  <a:cxn ang="0">
                    <a:pos x="5272" y="0"/>
                  </a:cxn>
                  <a:cxn ang="0">
                    <a:pos x="5272" y="1392"/>
                  </a:cxn>
                  <a:cxn ang="0">
                    <a:pos x="0" y="1392"/>
                  </a:cxn>
                </a:cxnLst>
                <a:rect l="0" t="0" r="r" b="b"/>
                <a:pathLst>
                  <a:path w="5273" h="1393">
                    <a:moveTo>
                      <a:pt x="5272" y="0"/>
                    </a:moveTo>
                    <a:lnTo>
                      <a:pt x="5272" y="1392"/>
                    </a:lnTo>
                    <a:lnTo>
                      <a:pt x="0" y="1392"/>
                    </a:lnTo>
                  </a:path>
                </a:pathLst>
              </a:custGeom>
              <a:noFill/>
              <a:ln w="12700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 sz="2400"/>
              </a:p>
            </p:txBody>
          </p:sp>
        </p:grpSp>
        <p:grpSp>
          <p:nvGrpSpPr>
            <p:cNvPr id="11271" name="Group 7"/>
            <p:cNvGrpSpPr>
              <a:grpSpLocks/>
            </p:cNvGrpSpPr>
            <p:nvPr/>
          </p:nvGrpSpPr>
          <p:grpSpPr bwMode="auto">
            <a:xfrm>
              <a:off x="240" y="3744"/>
              <a:ext cx="5281" cy="97"/>
              <a:chOff x="240" y="3744"/>
              <a:chExt cx="5281" cy="97"/>
            </a:xfrm>
          </p:grpSpPr>
          <p:sp>
            <p:nvSpPr>
              <p:cNvPr id="11272" name="Rectangle 8"/>
              <p:cNvSpPr>
                <a:spLocks noChangeArrowheads="1"/>
              </p:cNvSpPr>
              <p:nvPr/>
            </p:nvSpPr>
            <p:spPr bwMode="auto">
              <a:xfrm>
                <a:off x="240" y="3744"/>
                <a:ext cx="5280" cy="96"/>
              </a:xfrm>
              <a:prstGeom prst="rect">
                <a:avLst/>
              </a:prstGeom>
              <a:solidFill>
                <a:srgbClr val="EAEAEA">
                  <a:alpha val="50000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2400"/>
              </a:p>
            </p:txBody>
          </p:sp>
          <p:sp>
            <p:nvSpPr>
              <p:cNvPr id="11273" name="Freeform 9"/>
              <p:cNvSpPr>
                <a:spLocks/>
              </p:cNvSpPr>
              <p:nvPr/>
            </p:nvSpPr>
            <p:spPr bwMode="auto">
              <a:xfrm>
                <a:off x="240" y="3744"/>
                <a:ext cx="5281" cy="97"/>
              </a:xfrm>
              <a:custGeom>
                <a:avLst/>
                <a:gdLst/>
                <a:ahLst/>
                <a:cxnLst>
                  <a:cxn ang="0">
                    <a:pos x="5280" y="0"/>
                  </a:cxn>
                  <a:cxn ang="0">
                    <a:pos x="0" y="0"/>
                  </a:cxn>
                  <a:cxn ang="0">
                    <a:pos x="0" y="96"/>
                  </a:cxn>
                </a:cxnLst>
                <a:rect l="0" t="0" r="r" b="b"/>
                <a:pathLst>
                  <a:path w="5281" h="97">
                    <a:moveTo>
                      <a:pt x="5280" y="0"/>
                    </a:moveTo>
                    <a:lnTo>
                      <a:pt x="0" y="0"/>
                    </a:lnTo>
                    <a:lnTo>
                      <a:pt x="0" y="96"/>
                    </a:lnTo>
                  </a:path>
                </a:pathLst>
              </a:custGeom>
              <a:noFill/>
              <a:ln w="12700" cap="rnd" cmpd="sng">
                <a:solidFill>
                  <a:srgbClr val="B2B2B2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 sz="2400"/>
              </a:p>
            </p:txBody>
          </p:sp>
          <p:sp>
            <p:nvSpPr>
              <p:cNvPr id="11274" name="Freeform 10"/>
              <p:cNvSpPr>
                <a:spLocks/>
              </p:cNvSpPr>
              <p:nvPr/>
            </p:nvSpPr>
            <p:spPr bwMode="auto">
              <a:xfrm>
                <a:off x="240" y="3744"/>
                <a:ext cx="5281" cy="97"/>
              </a:xfrm>
              <a:custGeom>
                <a:avLst/>
                <a:gdLst/>
                <a:ahLst/>
                <a:cxnLst>
                  <a:cxn ang="0">
                    <a:pos x="5280" y="0"/>
                  </a:cxn>
                  <a:cxn ang="0">
                    <a:pos x="5280" y="96"/>
                  </a:cxn>
                  <a:cxn ang="0">
                    <a:pos x="0" y="96"/>
                  </a:cxn>
                </a:cxnLst>
                <a:rect l="0" t="0" r="r" b="b"/>
                <a:pathLst>
                  <a:path w="5281" h="97">
                    <a:moveTo>
                      <a:pt x="5280" y="0"/>
                    </a:moveTo>
                    <a:lnTo>
                      <a:pt x="5280" y="96"/>
                    </a:lnTo>
                    <a:lnTo>
                      <a:pt x="0" y="96"/>
                    </a:lnTo>
                  </a:path>
                </a:pathLst>
              </a:custGeom>
              <a:noFill/>
              <a:ln w="12700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 sz="2400"/>
              </a:p>
            </p:txBody>
          </p:sp>
        </p:grpSp>
        <p:grpSp>
          <p:nvGrpSpPr>
            <p:cNvPr id="11275" name="Group 11"/>
            <p:cNvGrpSpPr>
              <a:grpSpLocks/>
            </p:cNvGrpSpPr>
            <p:nvPr/>
          </p:nvGrpSpPr>
          <p:grpSpPr bwMode="auto">
            <a:xfrm>
              <a:off x="338" y="1200"/>
              <a:ext cx="97" cy="1104"/>
              <a:chOff x="338" y="1200"/>
              <a:chExt cx="97" cy="1104"/>
            </a:xfrm>
          </p:grpSpPr>
          <p:sp useBgFill="1">
            <p:nvSpPr>
              <p:cNvPr id="11276" name="Rectangle 12"/>
              <p:cNvSpPr>
                <a:spLocks noChangeArrowheads="1"/>
              </p:cNvSpPr>
              <p:nvPr/>
            </p:nvSpPr>
            <p:spPr bwMode="auto">
              <a:xfrm>
                <a:off x="338" y="1201"/>
                <a:ext cx="96" cy="1103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2400"/>
              </a:p>
            </p:txBody>
          </p:sp>
          <p:sp>
            <p:nvSpPr>
              <p:cNvPr id="11277" name="Freeform 13"/>
              <p:cNvSpPr>
                <a:spLocks/>
              </p:cNvSpPr>
              <p:nvPr/>
            </p:nvSpPr>
            <p:spPr bwMode="auto">
              <a:xfrm>
                <a:off x="338" y="1200"/>
                <a:ext cx="97" cy="1104"/>
              </a:xfrm>
              <a:custGeom>
                <a:avLst/>
                <a:gdLst/>
                <a:ahLst/>
                <a:cxnLst>
                  <a:cxn ang="0">
                    <a:pos x="0" y="1103"/>
                  </a:cxn>
                  <a:cxn ang="0">
                    <a:pos x="96" y="1103"/>
                  </a:cxn>
                  <a:cxn ang="0">
                    <a:pos x="96" y="0"/>
                  </a:cxn>
                </a:cxnLst>
                <a:rect l="0" t="0" r="r" b="b"/>
                <a:pathLst>
                  <a:path w="97" h="1104">
                    <a:moveTo>
                      <a:pt x="0" y="1103"/>
                    </a:moveTo>
                    <a:lnTo>
                      <a:pt x="96" y="1103"/>
                    </a:lnTo>
                    <a:lnTo>
                      <a:pt x="96" y="0"/>
                    </a:lnTo>
                  </a:path>
                </a:pathLst>
              </a:custGeom>
              <a:noFill/>
              <a:ln w="12700" cap="rnd" cmpd="sng">
                <a:solidFill>
                  <a:srgbClr val="B2B2B2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 sz="2400"/>
              </a:p>
            </p:txBody>
          </p:sp>
          <p:sp>
            <p:nvSpPr>
              <p:cNvPr id="11278" name="Freeform 14"/>
              <p:cNvSpPr>
                <a:spLocks/>
              </p:cNvSpPr>
              <p:nvPr/>
            </p:nvSpPr>
            <p:spPr bwMode="auto">
              <a:xfrm>
                <a:off x="338" y="1200"/>
                <a:ext cx="97" cy="1104"/>
              </a:xfrm>
              <a:custGeom>
                <a:avLst/>
                <a:gdLst/>
                <a:ahLst/>
                <a:cxnLst>
                  <a:cxn ang="0">
                    <a:pos x="0" y="1103"/>
                  </a:cxn>
                  <a:cxn ang="0">
                    <a:pos x="0" y="0"/>
                  </a:cxn>
                  <a:cxn ang="0">
                    <a:pos x="96" y="0"/>
                  </a:cxn>
                </a:cxnLst>
                <a:rect l="0" t="0" r="r" b="b"/>
                <a:pathLst>
                  <a:path w="97" h="1104">
                    <a:moveTo>
                      <a:pt x="0" y="1103"/>
                    </a:moveTo>
                    <a:lnTo>
                      <a:pt x="0" y="0"/>
                    </a:lnTo>
                    <a:lnTo>
                      <a:pt x="96" y="0"/>
                    </a:lnTo>
                  </a:path>
                </a:pathLst>
              </a:custGeom>
              <a:noFill/>
              <a:ln w="12700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 sz="2400"/>
              </a:p>
            </p:txBody>
          </p:sp>
        </p:grpSp>
      </p:grpSp>
      <p:sp>
        <p:nvSpPr>
          <p:cNvPr id="11279" name="Rectangle 15"/>
          <p:cNvSpPr>
            <a:spLocks noGrp="1" noChangeArrowheads="1"/>
          </p:cNvSpPr>
          <p:nvPr>
            <p:ph type="ctrTitle" sz="quarter"/>
          </p:nvPr>
        </p:nvSpPr>
        <p:spPr>
          <a:xfrm>
            <a:off x="1115484" y="2133600"/>
            <a:ext cx="103632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11280" name="Rectangle 1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4038600"/>
            <a:ext cx="8534400" cy="1752600"/>
          </a:xfrm>
        </p:spPr>
        <p:txBody>
          <a:bodyPr anchor="ctr"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11281" name="Rectangle 17"/>
          <p:cNvSpPr>
            <a:spLocks noGrp="1" noChangeArrowheads="1"/>
          </p:cNvSpPr>
          <p:nvPr>
            <p:ph type="dt" sz="quarter" idx="2"/>
          </p:nvPr>
        </p:nvSpPr>
        <p:spPr>
          <a:xfrm>
            <a:off x="508000" y="63246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1282" name="Rectangle 18"/>
          <p:cNvSpPr>
            <a:spLocks noGrp="1" noChangeArrowheads="1"/>
          </p:cNvSpPr>
          <p:nvPr>
            <p:ph type="ftr" sz="quarter" idx="3"/>
          </p:nvPr>
        </p:nvSpPr>
        <p:spPr>
          <a:xfrm>
            <a:off x="4165600" y="63246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11283" name="Rectangle 19"/>
          <p:cNvSpPr>
            <a:spLocks noGrp="1" noChangeArrowheads="1"/>
          </p:cNvSpPr>
          <p:nvPr>
            <p:ph type="sldNum" sz="quarter" idx="4"/>
          </p:nvPr>
        </p:nvSpPr>
        <p:spPr>
          <a:xfrm>
            <a:off x="9144000" y="6324600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fld id="{CB045C3E-7196-4C15-B7C2-8ED66DFC9CB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B15050-4541-4963-8366-667565E6A3E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90000" y="342900"/>
            <a:ext cx="2590800" cy="55245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600" y="342900"/>
            <a:ext cx="7569200" cy="55245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2E1E9C-5FD2-45D4-9848-D7E3D285879B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7600" y="342900"/>
            <a:ext cx="10363200" cy="11049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17600" y="1752600"/>
            <a:ext cx="508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6400800" y="1752600"/>
            <a:ext cx="50800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08000" y="6323013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323013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323013"/>
            <a:ext cx="2540000" cy="457200"/>
          </a:xfrm>
        </p:spPr>
        <p:txBody>
          <a:bodyPr/>
          <a:lstStyle>
            <a:lvl1pPr>
              <a:defRPr/>
            </a:lvl1pPr>
          </a:lstStyle>
          <a:p>
            <a:fld id="{C2852BF7-E9EE-416E-9E1F-C40440A3CB8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A2BC33-79F9-49D2-9D68-6D99D0EB34BE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3AB6FD-1092-4CF4-BE76-BB83310B4704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600" y="17526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00800" y="1752600"/>
            <a:ext cx="508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6A98BC-A3F4-4AEE-8F54-F89309DA42E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20AAB4-7CEA-4ED6-AD9E-8FFE0988893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7975E1-22CA-41D0-8FF9-6A92B5C4FC2D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B590F1-C9EE-44D8-A866-D8B7E9DE48DE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88DA2C-14CF-4530-9B33-224ECFEBBA2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F15C2C-D34B-4D29-893E-48E12C1AF2B9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"/>
          <p:cNvGrpSpPr>
            <a:grpSpLocks/>
          </p:cNvGrpSpPr>
          <p:nvPr/>
        </p:nvGrpSpPr>
        <p:grpSpPr bwMode="auto">
          <a:xfrm>
            <a:off x="508000" y="304801"/>
            <a:ext cx="11178117" cy="6022975"/>
            <a:chOff x="240" y="192"/>
            <a:chExt cx="5281" cy="3794"/>
          </a:xfrm>
        </p:grpSpPr>
        <p:grpSp>
          <p:nvGrpSpPr>
            <p:cNvPr id="10243" name="Group 3"/>
            <p:cNvGrpSpPr>
              <a:grpSpLocks/>
            </p:cNvGrpSpPr>
            <p:nvPr/>
          </p:nvGrpSpPr>
          <p:grpSpPr bwMode="auto">
            <a:xfrm>
              <a:off x="240" y="1008"/>
              <a:ext cx="5281" cy="2978"/>
              <a:chOff x="240" y="1008"/>
              <a:chExt cx="5281" cy="2978"/>
            </a:xfrm>
          </p:grpSpPr>
          <p:sp>
            <p:nvSpPr>
              <p:cNvPr id="10244" name="Rectangle 4"/>
              <p:cNvSpPr>
                <a:spLocks noChangeArrowheads="1"/>
              </p:cNvSpPr>
              <p:nvPr/>
            </p:nvSpPr>
            <p:spPr bwMode="auto">
              <a:xfrm>
                <a:off x="245" y="1010"/>
                <a:ext cx="5269" cy="2976"/>
              </a:xfrm>
              <a:prstGeom prst="rect">
                <a:avLst/>
              </a:prstGeom>
              <a:solidFill>
                <a:srgbClr val="EAEAEA">
                  <a:alpha val="50000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2400"/>
              </a:p>
            </p:txBody>
          </p:sp>
          <p:sp>
            <p:nvSpPr>
              <p:cNvPr id="10245" name="Freeform 5"/>
              <p:cNvSpPr>
                <a:spLocks/>
              </p:cNvSpPr>
              <p:nvPr/>
            </p:nvSpPr>
            <p:spPr bwMode="auto">
              <a:xfrm>
                <a:off x="240" y="1008"/>
                <a:ext cx="5269" cy="2977"/>
              </a:xfrm>
              <a:custGeom>
                <a:avLst/>
                <a:gdLst/>
                <a:ahLst/>
                <a:cxnLst>
                  <a:cxn ang="0">
                    <a:pos x="5268" y="0"/>
                  </a:cxn>
                  <a:cxn ang="0">
                    <a:pos x="0" y="0"/>
                  </a:cxn>
                  <a:cxn ang="0">
                    <a:pos x="0" y="2976"/>
                  </a:cxn>
                </a:cxnLst>
                <a:rect l="0" t="0" r="r" b="b"/>
                <a:pathLst>
                  <a:path w="5269" h="2977">
                    <a:moveTo>
                      <a:pt x="5268" y="0"/>
                    </a:moveTo>
                    <a:lnTo>
                      <a:pt x="0" y="0"/>
                    </a:lnTo>
                    <a:lnTo>
                      <a:pt x="0" y="2976"/>
                    </a:lnTo>
                  </a:path>
                </a:pathLst>
              </a:custGeom>
              <a:noFill/>
              <a:ln w="12700" cap="rnd" cmpd="sng">
                <a:solidFill>
                  <a:srgbClr val="B2B2B2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 sz="2400"/>
              </a:p>
            </p:txBody>
          </p:sp>
          <p:sp>
            <p:nvSpPr>
              <p:cNvPr id="10246" name="Freeform 6"/>
              <p:cNvSpPr>
                <a:spLocks/>
              </p:cNvSpPr>
              <p:nvPr/>
            </p:nvSpPr>
            <p:spPr bwMode="auto">
              <a:xfrm>
                <a:off x="252" y="1008"/>
                <a:ext cx="5269" cy="2977"/>
              </a:xfrm>
              <a:custGeom>
                <a:avLst/>
                <a:gdLst/>
                <a:ahLst/>
                <a:cxnLst>
                  <a:cxn ang="0">
                    <a:pos x="5268" y="0"/>
                  </a:cxn>
                  <a:cxn ang="0">
                    <a:pos x="5268" y="2976"/>
                  </a:cxn>
                  <a:cxn ang="0">
                    <a:pos x="0" y="2976"/>
                  </a:cxn>
                </a:cxnLst>
                <a:rect l="0" t="0" r="r" b="b"/>
                <a:pathLst>
                  <a:path w="5269" h="2977">
                    <a:moveTo>
                      <a:pt x="5268" y="0"/>
                    </a:moveTo>
                    <a:lnTo>
                      <a:pt x="5268" y="2976"/>
                    </a:lnTo>
                    <a:lnTo>
                      <a:pt x="0" y="2976"/>
                    </a:lnTo>
                  </a:path>
                </a:pathLst>
              </a:custGeom>
              <a:noFill/>
              <a:ln w="12700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 sz="2400"/>
              </a:p>
            </p:txBody>
          </p:sp>
        </p:grpSp>
        <p:grpSp>
          <p:nvGrpSpPr>
            <p:cNvPr id="10247" name="Group 7"/>
            <p:cNvGrpSpPr>
              <a:grpSpLocks/>
            </p:cNvGrpSpPr>
            <p:nvPr/>
          </p:nvGrpSpPr>
          <p:grpSpPr bwMode="auto">
            <a:xfrm>
              <a:off x="336" y="1103"/>
              <a:ext cx="97" cy="2785"/>
              <a:chOff x="336" y="1103"/>
              <a:chExt cx="97" cy="2785"/>
            </a:xfrm>
          </p:grpSpPr>
          <p:sp useBgFill="1">
            <p:nvSpPr>
              <p:cNvPr id="10248" name="Rectangle 8"/>
              <p:cNvSpPr>
                <a:spLocks noChangeArrowheads="1"/>
              </p:cNvSpPr>
              <p:nvPr/>
            </p:nvSpPr>
            <p:spPr bwMode="auto">
              <a:xfrm>
                <a:off x="336" y="1104"/>
                <a:ext cx="96" cy="2784"/>
              </a:xfrm>
              <a:prstGeom prst="rect">
                <a:avLst/>
              </a:prstGeom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2400"/>
              </a:p>
            </p:txBody>
          </p:sp>
          <p:sp>
            <p:nvSpPr>
              <p:cNvPr id="10249" name="Freeform 9"/>
              <p:cNvSpPr>
                <a:spLocks/>
              </p:cNvSpPr>
              <p:nvPr/>
            </p:nvSpPr>
            <p:spPr bwMode="auto">
              <a:xfrm>
                <a:off x="336" y="1103"/>
                <a:ext cx="97" cy="2785"/>
              </a:xfrm>
              <a:custGeom>
                <a:avLst/>
                <a:gdLst/>
                <a:ahLst/>
                <a:cxnLst>
                  <a:cxn ang="0">
                    <a:pos x="0" y="2784"/>
                  </a:cxn>
                  <a:cxn ang="0">
                    <a:pos x="96" y="2784"/>
                  </a:cxn>
                  <a:cxn ang="0">
                    <a:pos x="96" y="0"/>
                  </a:cxn>
                </a:cxnLst>
                <a:rect l="0" t="0" r="r" b="b"/>
                <a:pathLst>
                  <a:path w="97" h="2785">
                    <a:moveTo>
                      <a:pt x="0" y="2784"/>
                    </a:moveTo>
                    <a:lnTo>
                      <a:pt x="96" y="2784"/>
                    </a:lnTo>
                    <a:lnTo>
                      <a:pt x="96" y="0"/>
                    </a:lnTo>
                  </a:path>
                </a:pathLst>
              </a:custGeom>
              <a:noFill/>
              <a:ln w="12700" cap="rnd" cmpd="sng">
                <a:solidFill>
                  <a:srgbClr val="B2B2B2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 sz="2400"/>
              </a:p>
            </p:txBody>
          </p:sp>
          <p:sp>
            <p:nvSpPr>
              <p:cNvPr id="10250" name="Freeform 10"/>
              <p:cNvSpPr>
                <a:spLocks/>
              </p:cNvSpPr>
              <p:nvPr/>
            </p:nvSpPr>
            <p:spPr bwMode="auto">
              <a:xfrm>
                <a:off x="336" y="1103"/>
                <a:ext cx="97" cy="2785"/>
              </a:xfrm>
              <a:custGeom>
                <a:avLst/>
                <a:gdLst/>
                <a:ahLst/>
                <a:cxnLst>
                  <a:cxn ang="0">
                    <a:pos x="0" y="2784"/>
                  </a:cxn>
                  <a:cxn ang="0">
                    <a:pos x="0" y="0"/>
                  </a:cxn>
                  <a:cxn ang="0">
                    <a:pos x="96" y="0"/>
                  </a:cxn>
                </a:cxnLst>
                <a:rect l="0" t="0" r="r" b="b"/>
                <a:pathLst>
                  <a:path w="97" h="2785">
                    <a:moveTo>
                      <a:pt x="0" y="2784"/>
                    </a:moveTo>
                    <a:lnTo>
                      <a:pt x="0" y="0"/>
                    </a:lnTo>
                    <a:lnTo>
                      <a:pt x="96" y="0"/>
                    </a:lnTo>
                  </a:path>
                </a:pathLst>
              </a:custGeom>
              <a:noFill/>
              <a:ln w="12700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 sz="2400"/>
              </a:p>
            </p:txBody>
          </p:sp>
        </p:grpSp>
        <p:grpSp>
          <p:nvGrpSpPr>
            <p:cNvPr id="10251" name="Group 11"/>
            <p:cNvGrpSpPr>
              <a:grpSpLocks/>
            </p:cNvGrpSpPr>
            <p:nvPr/>
          </p:nvGrpSpPr>
          <p:grpSpPr bwMode="auto">
            <a:xfrm>
              <a:off x="240" y="192"/>
              <a:ext cx="193" cy="721"/>
              <a:chOff x="240" y="192"/>
              <a:chExt cx="193" cy="721"/>
            </a:xfrm>
          </p:grpSpPr>
          <p:sp>
            <p:nvSpPr>
              <p:cNvPr id="10252" name="Rectangle 12"/>
              <p:cNvSpPr>
                <a:spLocks noChangeArrowheads="1"/>
              </p:cNvSpPr>
              <p:nvPr/>
            </p:nvSpPr>
            <p:spPr bwMode="auto">
              <a:xfrm>
                <a:off x="240" y="192"/>
                <a:ext cx="192" cy="720"/>
              </a:xfrm>
              <a:prstGeom prst="rect">
                <a:avLst/>
              </a:prstGeom>
              <a:solidFill>
                <a:srgbClr val="EAEAEA">
                  <a:alpha val="50000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sz="2400"/>
              </a:p>
            </p:txBody>
          </p:sp>
          <p:sp>
            <p:nvSpPr>
              <p:cNvPr id="10253" name="Freeform 13"/>
              <p:cNvSpPr>
                <a:spLocks/>
              </p:cNvSpPr>
              <p:nvPr/>
            </p:nvSpPr>
            <p:spPr bwMode="auto">
              <a:xfrm>
                <a:off x="240" y="192"/>
                <a:ext cx="193" cy="721"/>
              </a:xfrm>
              <a:custGeom>
                <a:avLst/>
                <a:gdLst/>
                <a:ahLst/>
                <a:cxnLst>
                  <a:cxn ang="0">
                    <a:pos x="192" y="0"/>
                  </a:cxn>
                  <a:cxn ang="0">
                    <a:pos x="0" y="0"/>
                  </a:cxn>
                  <a:cxn ang="0">
                    <a:pos x="0" y="720"/>
                  </a:cxn>
                </a:cxnLst>
                <a:rect l="0" t="0" r="r" b="b"/>
                <a:pathLst>
                  <a:path w="193" h="721">
                    <a:moveTo>
                      <a:pt x="192" y="0"/>
                    </a:moveTo>
                    <a:lnTo>
                      <a:pt x="0" y="0"/>
                    </a:lnTo>
                    <a:lnTo>
                      <a:pt x="0" y="720"/>
                    </a:lnTo>
                  </a:path>
                </a:pathLst>
              </a:custGeom>
              <a:noFill/>
              <a:ln w="12700" cap="rnd" cmpd="sng">
                <a:solidFill>
                  <a:srgbClr val="B2B2B2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 sz="2400"/>
              </a:p>
            </p:txBody>
          </p:sp>
          <p:sp>
            <p:nvSpPr>
              <p:cNvPr id="10254" name="Freeform 14"/>
              <p:cNvSpPr>
                <a:spLocks/>
              </p:cNvSpPr>
              <p:nvPr/>
            </p:nvSpPr>
            <p:spPr bwMode="auto">
              <a:xfrm>
                <a:off x="240" y="192"/>
                <a:ext cx="193" cy="721"/>
              </a:xfrm>
              <a:custGeom>
                <a:avLst/>
                <a:gdLst/>
                <a:ahLst/>
                <a:cxnLst>
                  <a:cxn ang="0">
                    <a:pos x="192" y="0"/>
                  </a:cxn>
                  <a:cxn ang="0">
                    <a:pos x="192" y="720"/>
                  </a:cxn>
                  <a:cxn ang="0">
                    <a:pos x="0" y="720"/>
                  </a:cxn>
                </a:cxnLst>
                <a:rect l="0" t="0" r="r" b="b"/>
                <a:pathLst>
                  <a:path w="193" h="721">
                    <a:moveTo>
                      <a:pt x="192" y="0"/>
                    </a:moveTo>
                    <a:lnTo>
                      <a:pt x="192" y="720"/>
                    </a:lnTo>
                    <a:lnTo>
                      <a:pt x="0" y="720"/>
                    </a:lnTo>
                  </a:path>
                </a:pathLst>
              </a:custGeom>
              <a:noFill/>
              <a:ln w="12700" cap="rnd" cmpd="sng">
                <a:solidFill>
                  <a:srgbClr val="FFFFFF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</p:spPr>
            <p:txBody>
              <a:bodyPr/>
              <a:lstStyle/>
              <a:p>
                <a:endParaRPr lang="en-US" sz="2400"/>
              </a:p>
            </p:txBody>
          </p:sp>
        </p:grpSp>
      </p:grpSp>
      <p:sp>
        <p:nvSpPr>
          <p:cNvPr id="10255" name="Rectangle 15"/>
          <p:cNvSpPr>
            <a:spLocks noGrp="1" noChangeArrowheads="1"/>
          </p:cNvSpPr>
          <p:nvPr>
            <p:ph type="title"/>
          </p:nvPr>
        </p:nvSpPr>
        <p:spPr bwMode="auto">
          <a:xfrm>
            <a:off x="1117600" y="342900"/>
            <a:ext cx="103632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56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17600" y="1752600"/>
            <a:ext cx="10363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57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08000" y="6323013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58" name="Rectangle 1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323013"/>
            <a:ext cx="3860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259" name="Rectangle 1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144000" y="6323013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A67E851-09D3-4CA3-8BB4-FC57F0349E9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88938" indent="-388938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Monotype Sorts" pitchFamily="2" charset="2"/>
        <a:buChar char="4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958850" indent="-37941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5000"/>
        <a:buFont typeface="Symbol" pitchFamily="18" charset="2"/>
        <a:buChar char="¨"/>
        <a:defRPr sz="2800">
          <a:solidFill>
            <a:schemeClr val="tx1"/>
          </a:solidFill>
          <a:latin typeface="+mn-lt"/>
        </a:defRPr>
      </a:lvl2pPr>
      <a:lvl3pPr marL="137795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Monotype Sorts" pitchFamily="2" charset="2"/>
        <a:buChar char="n"/>
        <a:defRPr sz="2400">
          <a:solidFill>
            <a:schemeClr val="tx1"/>
          </a:solidFill>
          <a:latin typeface="+mn-lt"/>
        </a:defRPr>
      </a:lvl3pPr>
      <a:lvl4pPr marL="179705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Char char="–"/>
        <a:defRPr sz="2000">
          <a:solidFill>
            <a:schemeClr val="tx1"/>
          </a:solidFill>
          <a:latin typeface="+mn-lt"/>
        </a:defRPr>
      </a:lvl4pPr>
      <a:lvl5pPr marL="221615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Char char="•"/>
        <a:defRPr sz="2000">
          <a:solidFill>
            <a:schemeClr val="tx1"/>
          </a:solidFill>
          <a:latin typeface="+mn-lt"/>
        </a:defRPr>
      </a:lvl5pPr>
      <a:lvl6pPr marL="267335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Char char="•"/>
        <a:defRPr sz="2000">
          <a:solidFill>
            <a:schemeClr val="tx1"/>
          </a:solidFill>
          <a:latin typeface="+mn-lt"/>
        </a:defRPr>
      </a:lvl6pPr>
      <a:lvl7pPr marL="313055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Char char="•"/>
        <a:defRPr sz="2000">
          <a:solidFill>
            <a:schemeClr val="tx1"/>
          </a:solidFill>
          <a:latin typeface="+mn-lt"/>
        </a:defRPr>
      </a:lvl7pPr>
      <a:lvl8pPr marL="358775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Char char="•"/>
        <a:defRPr sz="2000">
          <a:solidFill>
            <a:schemeClr val="tx1"/>
          </a:solidFill>
          <a:latin typeface="+mn-lt"/>
        </a:defRPr>
      </a:lvl8pPr>
      <a:lvl9pPr marL="404495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wmf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4.wmf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5.wmf"/><Relationship Id="rId4" Type="http://schemas.openxmlformats.org/officeDocument/2006/relationships/oleObject" Target="../embeddings/oleObject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362200" y="2133600"/>
            <a:ext cx="7772400" cy="1143000"/>
          </a:xfrm>
        </p:spPr>
        <p:txBody>
          <a:bodyPr/>
          <a:lstStyle/>
          <a:p>
            <a:r>
              <a:rPr lang="en-AU" altLang="en-AU" sz="6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BELMONT ZOO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0" y="3962400"/>
            <a:ext cx="8077200" cy="1752600"/>
          </a:xfrm>
        </p:spPr>
        <p:txBody>
          <a:bodyPr/>
          <a:lstStyle/>
          <a:p>
            <a:r>
              <a:rPr lang="en-AU" altLang="en-AU" sz="36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EDUCATION CENTRE PROPOSAL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altLang="en-AU" b="1">
                <a:solidFill>
                  <a:srgbClr val="FF0000"/>
                </a:solidFill>
              </a:rPr>
              <a:t>PROPOSAL</a:t>
            </a:r>
          </a:p>
        </p:txBody>
      </p:sp>
      <p:graphicFrame>
        <p:nvGraphicFramePr>
          <p:cNvPr id="4100" name="Object 4"/>
          <p:cNvGraphicFramePr>
            <a:graphicFrameLocks noChangeAspect="1"/>
          </p:cNvGraphicFramePr>
          <p:nvPr/>
        </p:nvGraphicFramePr>
        <p:xfrm>
          <a:off x="3733800" y="1676400"/>
          <a:ext cx="5029200" cy="4643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5" r:id="rId4" imgW="3302000" imgH="3048000" progId="MS_ClipArt_Gallery">
                  <p:embed/>
                </p:oleObj>
              </mc:Choice>
              <mc:Fallback>
                <p:oleObj r:id="rId4" imgW="3302000" imgH="3048000" progId="MS_ClipArt_Gallery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lum bright="70000" contrast="-7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33800" y="1676400"/>
                        <a:ext cx="5029200" cy="46434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r>
              <a:rPr lang="en-AU" altLang="en-AU">
                <a:solidFill>
                  <a:srgbClr val="000066"/>
                </a:solidFill>
              </a:rPr>
              <a:t>The Education Centre will cater for:</a:t>
            </a:r>
          </a:p>
          <a:p>
            <a:pPr lvl="1">
              <a:spcBef>
                <a:spcPct val="0"/>
              </a:spcBef>
            </a:pPr>
            <a:r>
              <a:rPr lang="en-AU" altLang="en-AU">
                <a:solidFill>
                  <a:srgbClr val="000066"/>
                </a:solidFill>
              </a:rPr>
              <a:t>Schools</a:t>
            </a:r>
          </a:p>
          <a:p>
            <a:pPr lvl="1">
              <a:spcBef>
                <a:spcPct val="0"/>
              </a:spcBef>
              <a:spcAft>
                <a:spcPct val="80000"/>
              </a:spcAft>
            </a:pPr>
            <a:r>
              <a:rPr lang="en-AU" altLang="en-AU">
                <a:solidFill>
                  <a:srgbClr val="000066"/>
                </a:solidFill>
              </a:rPr>
              <a:t>Community Groups  </a:t>
            </a:r>
          </a:p>
          <a:p>
            <a:pPr>
              <a:spcBef>
                <a:spcPct val="0"/>
              </a:spcBef>
              <a:spcAft>
                <a:spcPct val="80000"/>
              </a:spcAft>
            </a:pPr>
            <a:r>
              <a:rPr lang="en-AU" altLang="en-AU">
                <a:solidFill>
                  <a:srgbClr val="000066"/>
                </a:solidFill>
              </a:rPr>
              <a:t>Three class rooms with video links to all sections of the zoo</a:t>
            </a:r>
          </a:p>
          <a:p>
            <a:pPr>
              <a:spcBef>
                <a:spcPct val="0"/>
              </a:spcBef>
              <a:spcAft>
                <a:spcPct val="80000"/>
              </a:spcAft>
            </a:pPr>
            <a:r>
              <a:rPr lang="en-AU" altLang="en-AU">
                <a:solidFill>
                  <a:srgbClr val="000066"/>
                </a:solidFill>
              </a:rPr>
              <a:t>Four Full-time qualified teachers will run the Centre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altLang="en-AU" b="1">
                <a:solidFill>
                  <a:srgbClr val="FF0000"/>
                </a:solidFill>
              </a:rPr>
              <a:t>ACTIVITIES</a:t>
            </a:r>
          </a:p>
        </p:txBody>
      </p:sp>
      <p:graphicFrame>
        <p:nvGraphicFramePr>
          <p:cNvPr id="5127" name="Object 7"/>
          <p:cNvGraphicFramePr>
            <a:graphicFrameLocks noChangeAspect="1"/>
          </p:cNvGraphicFramePr>
          <p:nvPr/>
        </p:nvGraphicFramePr>
        <p:xfrm>
          <a:off x="3937000" y="1714501"/>
          <a:ext cx="4978400" cy="3952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2" r:id="rId4" imgW="4318000" imgH="3429000" progId="MS_ClipArt_Gallery">
                  <p:embed/>
                </p:oleObj>
              </mc:Choice>
              <mc:Fallback>
                <p:oleObj r:id="rId4" imgW="4318000" imgH="3429000" progId="MS_ClipArt_Gallery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lum bright="70000" contrast="-70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37000" y="1714501"/>
                        <a:ext cx="4978400" cy="3952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343472" y="1916832"/>
            <a:ext cx="7772400" cy="4114800"/>
          </a:xfrm>
        </p:spPr>
        <p:txBody>
          <a:bodyPr/>
          <a:lstStyle/>
          <a:p>
            <a:pPr marL="673100" indent="-673100">
              <a:spcAft>
                <a:spcPct val="25000"/>
              </a:spcAft>
            </a:pPr>
            <a:r>
              <a:rPr lang="en-AU" altLang="en-AU" sz="4800" dirty="0">
                <a:solidFill>
                  <a:srgbClr val="000066"/>
                </a:solidFill>
              </a:rPr>
              <a:t>Three day school camps</a:t>
            </a:r>
            <a:r>
              <a:rPr lang="en-US" altLang="en-AU" sz="4800" dirty="0">
                <a:solidFill>
                  <a:srgbClr val="000066"/>
                </a:solidFill>
              </a:rPr>
              <a:t>.</a:t>
            </a:r>
            <a:endParaRPr lang="en-AU" altLang="en-AU" sz="4800" dirty="0">
              <a:solidFill>
                <a:srgbClr val="000066"/>
              </a:solidFill>
            </a:endParaRPr>
          </a:p>
          <a:p>
            <a:pPr marL="673100" indent="-673100">
              <a:spcAft>
                <a:spcPct val="25000"/>
              </a:spcAft>
            </a:pPr>
            <a:r>
              <a:rPr lang="en-AU" altLang="en-AU" sz="4800" dirty="0">
                <a:solidFill>
                  <a:srgbClr val="000066"/>
                </a:solidFill>
              </a:rPr>
              <a:t>Full day school visits</a:t>
            </a:r>
            <a:r>
              <a:rPr lang="en-US" altLang="en-AU" sz="4800" dirty="0">
                <a:solidFill>
                  <a:srgbClr val="000066"/>
                </a:solidFill>
              </a:rPr>
              <a:t>.</a:t>
            </a:r>
            <a:endParaRPr lang="en-AU" altLang="en-AU" sz="4800" dirty="0">
              <a:solidFill>
                <a:srgbClr val="000066"/>
              </a:solidFill>
            </a:endParaRPr>
          </a:p>
          <a:p>
            <a:pPr marL="673100" indent="-673100">
              <a:spcAft>
                <a:spcPct val="25000"/>
              </a:spcAft>
            </a:pPr>
            <a:r>
              <a:rPr lang="en-AU" altLang="en-AU" sz="4800" dirty="0">
                <a:solidFill>
                  <a:srgbClr val="000066"/>
                </a:solidFill>
              </a:rPr>
              <a:t>Individual class visits</a:t>
            </a:r>
            <a:r>
              <a:rPr lang="en-US" altLang="en-AU" sz="4800" dirty="0">
                <a:solidFill>
                  <a:srgbClr val="000066"/>
                </a:solidFill>
              </a:rPr>
              <a:t>.</a:t>
            </a:r>
            <a:endParaRPr lang="en-AU" altLang="en-AU" sz="4800" dirty="0">
              <a:solidFill>
                <a:srgbClr val="000066"/>
              </a:solidFill>
            </a:endParaRPr>
          </a:p>
          <a:p>
            <a:pPr marL="673100" indent="-673100">
              <a:spcAft>
                <a:spcPct val="25000"/>
              </a:spcAft>
            </a:pPr>
            <a:r>
              <a:rPr lang="en-AU" altLang="en-AU" sz="4800" dirty="0">
                <a:solidFill>
                  <a:srgbClr val="000066"/>
                </a:solidFill>
              </a:rPr>
              <a:t>Internet links to schools</a:t>
            </a:r>
            <a:r>
              <a:rPr lang="en-US" altLang="en-AU" sz="4800" dirty="0">
                <a:solidFill>
                  <a:srgbClr val="000066"/>
                </a:solidFill>
              </a:rPr>
              <a:t>.</a:t>
            </a:r>
            <a:r>
              <a:rPr lang="en-AU" altLang="en-AU" sz="4800" dirty="0">
                <a:solidFill>
                  <a:srgbClr val="000066"/>
                </a:solidFill>
              </a:rPr>
              <a:t>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altLang="en-AU" sz="4000" b="1">
                <a:solidFill>
                  <a:srgbClr val="FF0000"/>
                </a:solidFill>
              </a:rPr>
              <a:t>THE AFRICAN SAFARI PARK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343472" y="1700808"/>
            <a:ext cx="4114800" cy="4114800"/>
          </a:xfrm>
        </p:spPr>
        <p:txBody>
          <a:bodyPr/>
          <a:lstStyle/>
          <a:p>
            <a:pPr>
              <a:spcAft>
                <a:spcPct val="50000"/>
              </a:spcAft>
            </a:pPr>
            <a:r>
              <a:rPr lang="en-AU" altLang="en-AU" sz="2800" dirty="0">
                <a:solidFill>
                  <a:srgbClr val="000066"/>
                </a:solidFill>
              </a:rPr>
              <a:t>At the Belmont Zoo Students can see animals in their natural habitat.</a:t>
            </a:r>
          </a:p>
          <a:p>
            <a:pPr>
              <a:spcAft>
                <a:spcPct val="50000"/>
              </a:spcAft>
            </a:pPr>
            <a:r>
              <a:rPr lang="en-AU" altLang="en-AU" sz="2800" dirty="0">
                <a:solidFill>
                  <a:srgbClr val="000066"/>
                </a:solidFill>
              </a:rPr>
              <a:t>Carefully guided tours allow students to see exotic animals close up.</a:t>
            </a:r>
          </a:p>
          <a:p>
            <a:pPr>
              <a:spcAft>
                <a:spcPct val="50000"/>
              </a:spcAft>
            </a:pPr>
            <a:r>
              <a:rPr lang="en-AU" altLang="en-AU" sz="2800" dirty="0">
                <a:solidFill>
                  <a:srgbClr val="000066"/>
                </a:solidFill>
              </a:rPr>
              <a:t>Students can follow the lives of animals over an extended period.</a:t>
            </a:r>
          </a:p>
          <a:p>
            <a:endParaRPr lang="en-AU" altLang="en-AU" sz="2800" dirty="0">
              <a:solidFill>
                <a:srgbClr val="000066"/>
              </a:solidFill>
            </a:endParaRPr>
          </a:p>
          <a:p>
            <a:endParaRPr lang="en-AU" altLang="en-AU" sz="2800" dirty="0">
              <a:solidFill>
                <a:srgbClr val="000066"/>
              </a:solidFill>
            </a:endParaRPr>
          </a:p>
        </p:txBody>
      </p:sp>
      <p:graphicFrame>
        <p:nvGraphicFramePr>
          <p:cNvPr id="12288" name="Object 0"/>
          <p:cNvGraphicFramePr>
            <a:graphicFrameLocks noGrp="1" noChangeAspect="1"/>
          </p:cNvGraphicFramePr>
          <p:nvPr>
            <p:ph type="clipArt" sz="half" idx="2"/>
            <p:extLst>
              <p:ext uri="{D42A27DB-BD31-4B8C-83A1-F6EECF244321}">
                <p14:modId xmlns:p14="http://schemas.microsoft.com/office/powerpoint/2010/main" val="1764899401"/>
              </p:ext>
            </p:extLst>
          </p:nvPr>
        </p:nvGraphicFramePr>
        <p:xfrm>
          <a:off x="6461369" y="2731294"/>
          <a:ext cx="4901559" cy="25699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3" r:id="rId4" imgW="6248400" imgH="3276600" progId="MS_ClipArt_Gallery">
                  <p:embed/>
                </p:oleObj>
              </mc:Choice>
              <mc:Fallback>
                <p:oleObj r:id="rId4" imgW="6248400" imgH="3276600" progId="MS_ClipArt_Gallery">
                  <p:embed/>
                  <p:pic>
                    <p:nvPicPr>
                      <p:cNvPr id="0" name="Picture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61369" y="2731294"/>
                        <a:ext cx="4901559" cy="2569914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Professional">
  <a:themeElements>
    <a:clrScheme name="Professional 1">
      <a:dk1>
        <a:srgbClr val="000000"/>
      </a:dk1>
      <a:lt1>
        <a:srgbClr val="FFFFFF"/>
      </a:lt1>
      <a:dk2>
        <a:srgbClr val="000000"/>
      </a:dk2>
      <a:lt2>
        <a:srgbClr val="B2B2B2"/>
      </a:lt2>
      <a:accent1>
        <a:srgbClr val="6600FF"/>
      </a:accent1>
      <a:accent2>
        <a:srgbClr val="CC00FF"/>
      </a:accent2>
      <a:accent3>
        <a:srgbClr val="FFFFFF"/>
      </a:accent3>
      <a:accent4>
        <a:srgbClr val="000000"/>
      </a:accent4>
      <a:accent5>
        <a:srgbClr val="B8AAFF"/>
      </a:accent5>
      <a:accent6>
        <a:srgbClr val="B900E7"/>
      </a:accent6>
      <a:hlink>
        <a:srgbClr val="00CC99"/>
      </a:hlink>
      <a:folHlink>
        <a:srgbClr val="0099CC"/>
      </a:folHlink>
    </a:clrScheme>
    <a:fontScheme name="Professiona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Professional 1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6600FF"/>
        </a:accent1>
        <a:accent2>
          <a:srgbClr val="CC00FF"/>
        </a:accent2>
        <a:accent3>
          <a:srgbClr val="FFFFFF"/>
        </a:accent3>
        <a:accent4>
          <a:srgbClr val="000000"/>
        </a:accent4>
        <a:accent5>
          <a:srgbClr val="B8AAFF"/>
        </a:accent5>
        <a:accent6>
          <a:srgbClr val="B900E7"/>
        </a:accent6>
        <a:hlink>
          <a:srgbClr val="00CC99"/>
        </a:hlink>
        <a:folHlink>
          <a:srgbClr val="0099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essional 2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FF99CC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essional 3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EAEAEA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555555"/>
        </a:accent6>
        <a:hlink>
          <a:srgbClr val="969696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fessional 4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FF0033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AAAD"/>
        </a:accent5>
        <a:accent6>
          <a:srgbClr val="B95C00"/>
        </a:accent6>
        <a:hlink>
          <a:srgbClr val="999933"/>
        </a:hlink>
        <a:folHlink>
          <a:srgbClr val="A5002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243</TotalTime>
  <Words>98</Words>
  <Application>Microsoft Office PowerPoint</Application>
  <PresentationFormat>Widescreen</PresentationFormat>
  <Paragraphs>17</Paragraphs>
  <Slides>4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Monotype Sorts</vt:lpstr>
      <vt:lpstr>Symbol</vt:lpstr>
      <vt:lpstr>Times</vt:lpstr>
      <vt:lpstr>Times New Roman</vt:lpstr>
      <vt:lpstr>Professional</vt:lpstr>
      <vt:lpstr>MS_ClipArt_Gallery</vt:lpstr>
      <vt:lpstr>THE BELMONT ZOO</vt:lpstr>
      <vt:lpstr>PROPOSAL</vt:lpstr>
      <vt:lpstr>ACTIVITIES</vt:lpstr>
      <vt:lpstr>THE AFRICAN SAFARI PARK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BELMONT ZOO</dc:title>
  <dc:creator>me</dc:creator>
  <cp:lastModifiedBy>GB</cp:lastModifiedBy>
  <cp:revision>17</cp:revision>
  <dcterms:created xsi:type="dcterms:W3CDTF">1999-03-08T06:11:22Z</dcterms:created>
  <dcterms:modified xsi:type="dcterms:W3CDTF">2013-04-24T05:39:55Z</dcterms:modified>
</cp:coreProperties>
</file>